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8/21/2019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8/21/2019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75000"/>
              </a:schemeClr>
            </a:gs>
            <a:gs pos="45000">
              <a:srgbClr val="FF7A00"/>
            </a:gs>
            <a:gs pos="70000">
              <a:srgbClr val="FF0300"/>
            </a:gs>
            <a:gs pos="100000">
              <a:srgbClr val="4D0808"/>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 INTRODUCTION TO BANKS AND BANKING </a:t>
            </a:r>
            <a:endParaRPr lang="en-US" dirty="0"/>
          </a:p>
        </p:txBody>
      </p:sp>
      <p:sp>
        <p:nvSpPr>
          <p:cNvPr id="3" name="Subtitle 2"/>
          <p:cNvSpPr>
            <a:spLocks noGrp="1"/>
          </p:cNvSpPr>
          <p:nvPr>
            <p:ph type="subTitle" idx="1"/>
          </p:nvPr>
        </p:nvSpPr>
        <p:spPr/>
        <p:txBody>
          <a:bodyPr>
            <a:normAutofit lnSpcReduction="10000"/>
          </a:bodyPr>
          <a:lstStyle/>
          <a:p>
            <a:r>
              <a:rPr lang="en-US" dirty="0" smtClean="0"/>
              <a:t>PREPARED FOR BBA 1</a:t>
            </a:r>
            <a:r>
              <a:rPr lang="en-US" baseline="30000" dirty="0" smtClean="0"/>
              <a:t>ST</a:t>
            </a:r>
            <a:r>
              <a:rPr lang="en-US" dirty="0" smtClean="0"/>
              <a:t> SEM</a:t>
            </a:r>
          </a:p>
          <a:p>
            <a:r>
              <a:rPr lang="en-US" dirty="0" smtClean="0"/>
              <a:t>BBA DEPARTMENT</a:t>
            </a:r>
          </a:p>
          <a:p>
            <a:r>
              <a:rPr lang="en-US" dirty="0" smtClean="0"/>
              <a:t>B.B. COLLEGE ASANSOL</a:t>
            </a:r>
          </a:p>
          <a:p>
            <a:r>
              <a:rPr lang="en-US" dirty="0" smtClean="0"/>
              <a:t>PREPARED BY</a:t>
            </a:r>
          </a:p>
          <a:p>
            <a:r>
              <a:rPr lang="en-US" dirty="0" smtClean="0"/>
              <a:t>BUDDHA PRASAD GHATAK</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SECTOR BANKS</a:t>
            </a:r>
            <a:endParaRPr lang="en-US" dirty="0"/>
          </a:p>
        </p:txBody>
      </p:sp>
      <p:sp>
        <p:nvSpPr>
          <p:cNvPr id="3" name="Content Placeholder 2"/>
          <p:cNvSpPr>
            <a:spLocks noGrp="1"/>
          </p:cNvSpPr>
          <p:nvPr>
            <p:ph idx="1"/>
          </p:nvPr>
        </p:nvSpPr>
        <p:spPr/>
        <p:txBody>
          <a:bodyPr/>
          <a:lstStyle/>
          <a:p>
            <a:r>
              <a:rPr lang="en-US" dirty="0" smtClean="0"/>
              <a:t>STATE BANK OF INDIA</a:t>
            </a:r>
          </a:p>
          <a:p>
            <a:r>
              <a:rPr lang="en-US" dirty="0" smtClean="0"/>
              <a:t>BANK OF BARODA</a:t>
            </a:r>
          </a:p>
          <a:p>
            <a:r>
              <a:rPr lang="en-US" dirty="0" smtClean="0"/>
              <a:t>UNITED BANK OF INDIA</a:t>
            </a:r>
          </a:p>
          <a:p>
            <a:r>
              <a:rPr lang="en-US" dirty="0" smtClean="0"/>
              <a:t>PNB</a:t>
            </a:r>
          </a:p>
          <a:p>
            <a:r>
              <a:rPr lang="en-US" dirty="0" smtClean="0"/>
              <a:t>BANK OF INDIA ETC.</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SECTOR BANKS</a:t>
            </a:r>
            <a:endParaRPr lang="en-US" dirty="0"/>
          </a:p>
        </p:txBody>
      </p:sp>
      <p:sp>
        <p:nvSpPr>
          <p:cNvPr id="3" name="Content Placeholder 2"/>
          <p:cNvSpPr>
            <a:spLocks noGrp="1"/>
          </p:cNvSpPr>
          <p:nvPr>
            <p:ph idx="1"/>
          </p:nvPr>
        </p:nvSpPr>
        <p:spPr/>
        <p:txBody>
          <a:bodyPr/>
          <a:lstStyle/>
          <a:p>
            <a:r>
              <a:rPr lang="en-US" dirty="0" smtClean="0"/>
              <a:t>AXIS</a:t>
            </a:r>
          </a:p>
          <a:p>
            <a:r>
              <a:rPr lang="en-US" dirty="0" smtClean="0"/>
              <a:t>ICICI</a:t>
            </a:r>
          </a:p>
          <a:p>
            <a:r>
              <a:rPr lang="en-US" dirty="0" smtClean="0"/>
              <a:t>HDFC</a:t>
            </a:r>
          </a:p>
          <a:p>
            <a:r>
              <a:rPr lang="en-US" dirty="0" smtClean="0"/>
              <a:t>YES</a:t>
            </a:r>
          </a:p>
          <a:p>
            <a:r>
              <a:rPr lang="en-US" dirty="0" smtClean="0"/>
              <a:t>BANDHAN</a:t>
            </a:r>
          </a:p>
          <a:p>
            <a:r>
              <a:rPr lang="en-US" dirty="0" smtClean="0"/>
              <a:t>JANA SMALL FINANCE ETC.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BANKS</a:t>
            </a:r>
            <a:endParaRPr lang="en-US" dirty="0"/>
          </a:p>
        </p:txBody>
      </p:sp>
      <p:sp>
        <p:nvSpPr>
          <p:cNvPr id="3" name="Content Placeholder 2"/>
          <p:cNvSpPr>
            <a:spLocks noGrp="1"/>
          </p:cNvSpPr>
          <p:nvPr>
            <p:ph idx="1"/>
          </p:nvPr>
        </p:nvSpPr>
        <p:spPr/>
        <p:txBody>
          <a:bodyPr/>
          <a:lstStyle/>
          <a:p>
            <a:r>
              <a:rPr lang="en-US" dirty="0" smtClean="0"/>
              <a:t>SIDBI</a:t>
            </a:r>
          </a:p>
          <a:p>
            <a:r>
              <a:rPr lang="en-US" dirty="0" smtClean="0"/>
              <a:t>NABARD</a:t>
            </a:r>
          </a:p>
          <a:p>
            <a:r>
              <a:rPr lang="en-US" dirty="0" smtClean="0"/>
              <a:t>EXIM ETC.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OF COMMERCIAL BANKS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b="1" dirty="0" smtClean="0"/>
              <a:t>Primary </a:t>
            </a:r>
            <a:r>
              <a:rPr lang="en-US" b="1" dirty="0" smtClean="0"/>
              <a:t>functions</a:t>
            </a:r>
            <a:r>
              <a:rPr lang="en-US" b="1" dirty="0" smtClean="0"/>
              <a:t>:</a:t>
            </a:r>
          </a:p>
          <a:p>
            <a:pPr>
              <a:buNone/>
            </a:pPr>
            <a:r>
              <a:rPr lang="en-US" b="1" dirty="0" smtClean="0"/>
              <a:t>A. Accepting </a:t>
            </a:r>
            <a:r>
              <a:rPr lang="en-US" b="1" dirty="0" smtClean="0"/>
              <a:t>deposits</a:t>
            </a:r>
          </a:p>
          <a:p>
            <a:pPr>
              <a:buNone/>
            </a:pPr>
            <a:r>
              <a:rPr lang="en-US" dirty="0" smtClean="0"/>
              <a:t>The most important activity of a commercial bank is to </a:t>
            </a:r>
            <a:r>
              <a:rPr lang="en-US" dirty="0" err="1" smtClean="0"/>
              <a:t>mobilise</a:t>
            </a:r>
            <a:endParaRPr lang="en-US" dirty="0" smtClean="0"/>
          </a:p>
          <a:p>
            <a:pPr>
              <a:buNone/>
            </a:pPr>
            <a:r>
              <a:rPr lang="en-US" dirty="0" smtClean="0"/>
              <a:t>deposits from the public. People who have surplus income and</a:t>
            </a:r>
          </a:p>
          <a:p>
            <a:pPr>
              <a:buNone/>
            </a:pPr>
            <a:r>
              <a:rPr lang="en-US" dirty="0" smtClean="0"/>
              <a:t>savings find it convenient to deposit the amounts with banks.</a:t>
            </a:r>
          </a:p>
          <a:p>
            <a:pPr>
              <a:buNone/>
            </a:pPr>
            <a:r>
              <a:rPr lang="en-US" dirty="0" smtClean="0"/>
              <a:t>Depending upon the nature of deposits, funds deposited with</a:t>
            </a:r>
          </a:p>
          <a:p>
            <a:pPr>
              <a:buNone/>
            </a:pPr>
            <a:r>
              <a:rPr lang="en-US" dirty="0" smtClean="0"/>
              <a:t>bank also earn interest. Thus, deposits with the bank grow along</a:t>
            </a:r>
          </a:p>
          <a:p>
            <a:pPr>
              <a:buNone/>
            </a:pPr>
            <a:r>
              <a:rPr lang="en-US" dirty="0" smtClean="0"/>
              <a:t>with the interest earned. If the rate of interest is higher, public</a:t>
            </a:r>
          </a:p>
          <a:p>
            <a:pPr>
              <a:buNone/>
            </a:pPr>
            <a:r>
              <a:rPr lang="en-US" dirty="0" smtClean="0"/>
              <a:t>are motivated to deposit more funds with the bank. There is also</a:t>
            </a:r>
          </a:p>
          <a:p>
            <a:pPr>
              <a:buNone/>
            </a:pPr>
            <a:r>
              <a:rPr lang="en-US" dirty="0" smtClean="0"/>
              <a:t>safety of funds deposited with the bank.</a:t>
            </a:r>
            <a:endParaRPr lang="en-US" b="1" dirty="0" smtClean="0"/>
          </a:p>
          <a:p>
            <a:pPr marL="514350" indent="-514350">
              <a:buAutoNum type="arabicPeriod"/>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OF COMMERCIAL BANKS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B. </a:t>
            </a:r>
            <a:r>
              <a:rPr lang="en-US" b="1" dirty="0" smtClean="0"/>
              <a:t>Grant of loans and advances</a:t>
            </a:r>
          </a:p>
          <a:p>
            <a:pPr>
              <a:buNone/>
            </a:pPr>
            <a:r>
              <a:rPr lang="en-US" dirty="0" smtClean="0"/>
              <a:t>The second important function of a commercial bank is to grant</a:t>
            </a:r>
          </a:p>
          <a:p>
            <a:pPr>
              <a:buNone/>
            </a:pPr>
            <a:r>
              <a:rPr lang="en-US" dirty="0" smtClean="0"/>
              <a:t>loans and advances. Such loans and advances are given to</a:t>
            </a:r>
          </a:p>
          <a:p>
            <a:pPr>
              <a:buNone/>
            </a:pPr>
            <a:r>
              <a:rPr lang="en-US" dirty="0" smtClean="0"/>
              <a:t>members of the public and to the business community at a higher</a:t>
            </a:r>
          </a:p>
          <a:p>
            <a:pPr>
              <a:buNone/>
            </a:pPr>
            <a:r>
              <a:rPr lang="en-US" dirty="0" smtClean="0"/>
              <a:t>rate of interest than allowed by banks on various deposit accounts.</a:t>
            </a:r>
          </a:p>
          <a:p>
            <a:pPr>
              <a:buNone/>
            </a:pPr>
            <a:r>
              <a:rPr lang="en-US" dirty="0" smtClean="0"/>
              <a:t>The rate of interest charged on loans and advances varies</a:t>
            </a:r>
          </a:p>
          <a:p>
            <a:pPr>
              <a:buNone/>
            </a:pPr>
            <a:r>
              <a:rPr lang="en-US" dirty="0" smtClean="0"/>
              <a:t>depending upon the purpose, period and the mode of repayment.</a:t>
            </a:r>
          </a:p>
          <a:p>
            <a:pPr>
              <a:buNone/>
            </a:pPr>
            <a:r>
              <a:rPr lang="en-US" dirty="0" smtClean="0"/>
              <a:t>The difference between the rate of interest allowed on deposits</a:t>
            </a:r>
          </a:p>
          <a:p>
            <a:pPr>
              <a:buNone/>
            </a:pPr>
            <a:r>
              <a:rPr lang="en-US" dirty="0" smtClean="0"/>
              <a:t>and the rate charged on the Loans is the main source of a bank’s</a:t>
            </a:r>
          </a:p>
          <a:p>
            <a:pPr>
              <a:buNone/>
            </a:pPr>
            <a:r>
              <a:rPr lang="en-US" dirty="0" smtClean="0"/>
              <a:t>income.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OF COMMERCIAL BANKS</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2. Secondary </a:t>
            </a:r>
            <a:r>
              <a:rPr lang="en-US" b="1" dirty="0" smtClean="0"/>
              <a:t>functions</a:t>
            </a:r>
          </a:p>
          <a:p>
            <a:pPr>
              <a:buNone/>
            </a:pPr>
            <a:r>
              <a:rPr lang="en-US" dirty="0" smtClean="0"/>
              <a:t>Besides the primary functions of accepting deposits and lending money</a:t>
            </a:r>
            <a:r>
              <a:rPr lang="en-US" dirty="0" smtClean="0"/>
              <a:t>, banks </a:t>
            </a:r>
            <a:r>
              <a:rPr lang="en-US" dirty="0" smtClean="0"/>
              <a:t>perform a number of other functions which are called </a:t>
            </a:r>
            <a:r>
              <a:rPr lang="en-US" dirty="0" smtClean="0"/>
              <a:t>secondary functions</a:t>
            </a:r>
            <a:r>
              <a:rPr lang="en-US" dirty="0" smtClean="0"/>
              <a:t>. These are as follows </a:t>
            </a:r>
            <a:r>
              <a:rPr lang="en-US" dirty="0" smtClean="0"/>
              <a:t>–</a:t>
            </a:r>
            <a:endParaRPr lang="en-US" dirty="0" smtClean="0"/>
          </a:p>
          <a:p>
            <a:pPr>
              <a:buFont typeface="Wingdings" pitchFamily="2" charset="2"/>
              <a:buChar char="v"/>
            </a:pPr>
            <a:r>
              <a:rPr lang="en-US" dirty="0" smtClean="0"/>
              <a:t>Issuing </a:t>
            </a:r>
            <a:r>
              <a:rPr lang="en-US" dirty="0" smtClean="0"/>
              <a:t>letters of credit, </a:t>
            </a:r>
            <a:r>
              <a:rPr lang="en-US" dirty="0" err="1" smtClean="0"/>
              <a:t>travellers</a:t>
            </a:r>
            <a:r>
              <a:rPr lang="en-US" dirty="0" smtClean="0"/>
              <a:t> </a:t>
            </a:r>
            <a:r>
              <a:rPr lang="en-US" dirty="0" err="1" smtClean="0"/>
              <a:t>cheques</a:t>
            </a:r>
            <a:r>
              <a:rPr lang="en-US" dirty="0" smtClean="0"/>
              <a:t>, circular notes etc.</a:t>
            </a:r>
          </a:p>
          <a:p>
            <a:pPr>
              <a:buFont typeface="Wingdings" pitchFamily="2" charset="2"/>
              <a:buChar char="v"/>
            </a:pPr>
            <a:r>
              <a:rPr lang="en-US" dirty="0" smtClean="0"/>
              <a:t>Undertaking </a:t>
            </a:r>
            <a:r>
              <a:rPr lang="en-US" dirty="0" smtClean="0"/>
              <a:t>safe custody of valuables, important documents, </a:t>
            </a:r>
            <a:r>
              <a:rPr lang="en-US" dirty="0" smtClean="0"/>
              <a:t>and securities </a:t>
            </a:r>
            <a:r>
              <a:rPr lang="en-US" dirty="0" smtClean="0"/>
              <a:t>by providing safe deposit vaults or lockers</a:t>
            </a:r>
            <a:r>
              <a:rPr lang="en-US" dirty="0" smtClean="0"/>
              <a:t>;</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OF COMMERCIAL BANKS</a:t>
            </a:r>
            <a:endParaRPr lang="en-US" dirty="0"/>
          </a:p>
        </p:txBody>
      </p:sp>
      <p:sp>
        <p:nvSpPr>
          <p:cNvPr id="3" name="Content Placeholder 2"/>
          <p:cNvSpPr>
            <a:spLocks noGrp="1"/>
          </p:cNvSpPr>
          <p:nvPr>
            <p:ph idx="1"/>
          </p:nvPr>
        </p:nvSpPr>
        <p:spPr/>
        <p:txBody>
          <a:bodyPr/>
          <a:lstStyle/>
          <a:p>
            <a:r>
              <a:rPr lang="en-US" dirty="0" smtClean="0"/>
              <a:t> </a:t>
            </a:r>
            <a:r>
              <a:rPr lang="en-US" dirty="0" smtClean="0"/>
              <a:t>Providing customers with facilities of foreign exchange.</a:t>
            </a:r>
          </a:p>
          <a:p>
            <a:r>
              <a:rPr lang="en-US" dirty="0" smtClean="0"/>
              <a:t>Transferring </a:t>
            </a:r>
            <a:r>
              <a:rPr lang="en-US" dirty="0" smtClean="0"/>
              <a:t>money from one place to another; and from </a:t>
            </a:r>
            <a:r>
              <a:rPr lang="en-US" dirty="0" smtClean="0"/>
              <a:t>one branch </a:t>
            </a:r>
            <a:r>
              <a:rPr lang="en-US" dirty="0" smtClean="0"/>
              <a:t>to another branch of the bank.</a:t>
            </a:r>
          </a:p>
          <a:p>
            <a:r>
              <a:rPr lang="en-US" dirty="0" smtClean="0"/>
              <a:t>Standing </a:t>
            </a:r>
            <a:r>
              <a:rPr lang="en-US" dirty="0" smtClean="0"/>
              <a:t>guarantee on behalf of its customers, for </a:t>
            </a:r>
            <a:r>
              <a:rPr lang="en-US" dirty="0" smtClean="0"/>
              <a:t>making payments </a:t>
            </a:r>
            <a:r>
              <a:rPr lang="en-US" dirty="0" smtClean="0"/>
              <a:t>for purchase of goods, machinery, vehicles etc</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OF COMMERCIAL BANKS</a:t>
            </a:r>
            <a:endParaRPr lang="en-US" dirty="0"/>
          </a:p>
        </p:txBody>
      </p:sp>
      <p:sp>
        <p:nvSpPr>
          <p:cNvPr id="3" name="Content Placeholder 2"/>
          <p:cNvSpPr>
            <a:spLocks noGrp="1"/>
          </p:cNvSpPr>
          <p:nvPr>
            <p:ph idx="1"/>
          </p:nvPr>
        </p:nvSpPr>
        <p:spPr/>
        <p:txBody>
          <a:bodyPr/>
          <a:lstStyle/>
          <a:p>
            <a:r>
              <a:rPr lang="en-US" dirty="0" smtClean="0"/>
              <a:t>Collecting </a:t>
            </a:r>
            <a:r>
              <a:rPr lang="en-US" dirty="0" smtClean="0"/>
              <a:t>and supplying business information;</a:t>
            </a:r>
          </a:p>
          <a:p>
            <a:r>
              <a:rPr lang="en-US" dirty="0" smtClean="0"/>
              <a:t>Issuing </a:t>
            </a:r>
            <a:r>
              <a:rPr lang="en-US" dirty="0" smtClean="0"/>
              <a:t>demand drafts and pay orders; and,</a:t>
            </a:r>
          </a:p>
          <a:p>
            <a:r>
              <a:rPr lang="en-US" dirty="0" smtClean="0"/>
              <a:t>Providing </a:t>
            </a:r>
            <a:r>
              <a:rPr lang="en-US" dirty="0" smtClean="0"/>
              <a:t>reports on the credit worthiness of customers.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BANKS</a:t>
            </a:r>
            <a:endParaRPr lang="en-US" dirty="0"/>
          </a:p>
        </p:txBody>
      </p:sp>
      <p:sp>
        <p:nvSpPr>
          <p:cNvPr id="3" name="Content Placeholder 2"/>
          <p:cNvSpPr>
            <a:spLocks noGrp="1"/>
          </p:cNvSpPr>
          <p:nvPr>
            <p:ph idx="1"/>
          </p:nvPr>
        </p:nvSpPr>
        <p:spPr/>
        <p:txBody>
          <a:bodyPr/>
          <a:lstStyle/>
          <a:p>
            <a:pPr>
              <a:buNone/>
            </a:pPr>
            <a:r>
              <a:rPr lang="en-US" dirty="0" smtClean="0"/>
              <a:t>RUNS ON COOPERATIVE BASIS</a:t>
            </a:r>
          </a:p>
          <a:p>
            <a:pPr>
              <a:buNone/>
            </a:pPr>
            <a:r>
              <a:rPr lang="en-US" dirty="0" smtClean="0"/>
              <a:t>GIVING CREDIT TO THE FARMERS</a:t>
            </a:r>
          </a:p>
          <a:p>
            <a:pPr>
              <a:buNone/>
            </a:pPr>
            <a:r>
              <a:rPr lang="en-US" dirty="0" smtClean="0"/>
              <a:t>GIVING LOAN TO THE COOPERATIVE MEMBERS.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BANK</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a:t>
            </a:r>
          </a:p>
          <a:p>
            <a:pPr>
              <a:buNone/>
            </a:pPr>
            <a:r>
              <a:rPr lang="en-US" dirty="0" smtClean="0"/>
              <a:t>An </a:t>
            </a:r>
            <a:r>
              <a:rPr lang="en-US" dirty="0" smtClean="0"/>
              <a:t>establishment authorized by a government to </a:t>
            </a:r>
            <a:endParaRPr lang="en-US" dirty="0" smtClean="0"/>
          </a:p>
          <a:p>
            <a:pPr>
              <a:buFont typeface="Wingdings" pitchFamily="2" charset="2"/>
              <a:buChar char="ü"/>
            </a:pPr>
            <a:r>
              <a:rPr lang="en-US" dirty="0" smtClean="0">
                <a:solidFill>
                  <a:schemeClr val="accent6">
                    <a:lumMod val="50000"/>
                  </a:schemeClr>
                </a:solidFill>
              </a:rPr>
              <a:t>accept </a:t>
            </a:r>
            <a:r>
              <a:rPr lang="en-US" dirty="0" smtClean="0">
                <a:solidFill>
                  <a:schemeClr val="accent6">
                    <a:lumMod val="50000"/>
                  </a:schemeClr>
                </a:solidFill>
              </a:rPr>
              <a:t>deposits</a:t>
            </a:r>
            <a:r>
              <a:rPr lang="en-US" dirty="0" smtClean="0">
                <a:solidFill>
                  <a:schemeClr val="accent6">
                    <a:lumMod val="50000"/>
                  </a:schemeClr>
                </a:solidFill>
              </a:rPr>
              <a:t>,</a:t>
            </a:r>
          </a:p>
          <a:p>
            <a:pPr>
              <a:buFont typeface="Wingdings" pitchFamily="2" charset="2"/>
              <a:buChar char="ü"/>
            </a:pPr>
            <a:r>
              <a:rPr lang="en-US" dirty="0" smtClean="0">
                <a:solidFill>
                  <a:schemeClr val="accent6">
                    <a:lumMod val="50000"/>
                  </a:schemeClr>
                </a:solidFill>
              </a:rPr>
              <a:t> </a:t>
            </a:r>
            <a:r>
              <a:rPr lang="en-US" dirty="0" smtClean="0">
                <a:solidFill>
                  <a:schemeClr val="accent6">
                    <a:lumMod val="50000"/>
                  </a:schemeClr>
                </a:solidFill>
              </a:rPr>
              <a:t>pay interest, </a:t>
            </a:r>
            <a:endParaRPr lang="en-US" dirty="0" smtClean="0">
              <a:solidFill>
                <a:schemeClr val="accent6">
                  <a:lumMod val="50000"/>
                </a:schemeClr>
              </a:solidFill>
            </a:endParaRPr>
          </a:p>
          <a:p>
            <a:pPr>
              <a:buFont typeface="Wingdings" pitchFamily="2" charset="2"/>
              <a:buChar char="ü"/>
            </a:pPr>
            <a:r>
              <a:rPr lang="en-US" dirty="0" smtClean="0">
                <a:solidFill>
                  <a:schemeClr val="accent6">
                    <a:lumMod val="50000"/>
                  </a:schemeClr>
                </a:solidFill>
              </a:rPr>
              <a:t>clear </a:t>
            </a:r>
            <a:r>
              <a:rPr lang="en-US" dirty="0" smtClean="0">
                <a:solidFill>
                  <a:schemeClr val="accent6">
                    <a:lumMod val="50000"/>
                  </a:schemeClr>
                </a:solidFill>
              </a:rPr>
              <a:t>checks</a:t>
            </a:r>
            <a:r>
              <a:rPr lang="en-US" dirty="0" smtClean="0">
                <a:solidFill>
                  <a:schemeClr val="accent6">
                    <a:lumMod val="50000"/>
                  </a:schemeClr>
                </a:solidFill>
              </a:rPr>
              <a:t>,</a:t>
            </a:r>
          </a:p>
          <a:p>
            <a:pPr>
              <a:buFont typeface="Wingdings" pitchFamily="2" charset="2"/>
              <a:buChar char="ü"/>
            </a:pPr>
            <a:r>
              <a:rPr lang="en-US" dirty="0" smtClean="0">
                <a:solidFill>
                  <a:schemeClr val="accent6">
                    <a:lumMod val="50000"/>
                  </a:schemeClr>
                </a:solidFill>
              </a:rPr>
              <a:t> </a:t>
            </a:r>
            <a:r>
              <a:rPr lang="en-US" dirty="0" smtClean="0">
                <a:solidFill>
                  <a:schemeClr val="accent6">
                    <a:lumMod val="50000"/>
                  </a:schemeClr>
                </a:solidFill>
              </a:rPr>
              <a:t>make loans</a:t>
            </a:r>
            <a:r>
              <a:rPr lang="en-US" dirty="0" smtClean="0">
                <a:solidFill>
                  <a:schemeClr val="accent6">
                    <a:lumMod val="50000"/>
                  </a:schemeClr>
                </a:solidFill>
              </a:rPr>
              <a:t>,</a:t>
            </a:r>
          </a:p>
          <a:p>
            <a:pPr>
              <a:buFont typeface="Wingdings" pitchFamily="2" charset="2"/>
              <a:buChar char="ü"/>
            </a:pPr>
            <a:r>
              <a:rPr lang="en-US" dirty="0" smtClean="0">
                <a:solidFill>
                  <a:schemeClr val="accent6">
                    <a:lumMod val="50000"/>
                  </a:schemeClr>
                </a:solidFill>
              </a:rPr>
              <a:t> </a:t>
            </a:r>
            <a:r>
              <a:rPr lang="en-US" dirty="0" smtClean="0">
                <a:solidFill>
                  <a:schemeClr val="accent6">
                    <a:lumMod val="50000"/>
                  </a:schemeClr>
                </a:solidFill>
              </a:rPr>
              <a:t>act as an intermediary in financial transactions, </a:t>
            </a:r>
            <a:r>
              <a:rPr lang="en-US" dirty="0" smtClean="0">
                <a:solidFill>
                  <a:schemeClr val="accent6">
                    <a:lumMod val="50000"/>
                  </a:schemeClr>
                </a:solidFill>
              </a:rPr>
              <a:t>and</a:t>
            </a:r>
          </a:p>
          <a:p>
            <a:pPr>
              <a:buFont typeface="Wingdings" pitchFamily="2" charset="2"/>
              <a:buChar char="ü"/>
            </a:pPr>
            <a:r>
              <a:rPr lang="en-US" dirty="0" smtClean="0">
                <a:solidFill>
                  <a:schemeClr val="accent6">
                    <a:lumMod val="50000"/>
                  </a:schemeClr>
                </a:solidFill>
              </a:rPr>
              <a:t> </a:t>
            </a:r>
            <a:r>
              <a:rPr lang="en-US" dirty="0" smtClean="0">
                <a:solidFill>
                  <a:schemeClr val="accent6">
                    <a:lumMod val="50000"/>
                  </a:schemeClr>
                </a:solidFill>
              </a:rPr>
              <a:t>provide other financial services to its </a:t>
            </a:r>
            <a:r>
              <a:rPr lang="en-US" dirty="0" smtClean="0">
                <a:solidFill>
                  <a:schemeClr val="accent6">
                    <a:lumMod val="50000"/>
                  </a:schemeClr>
                </a:solidFill>
              </a:rPr>
              <a:t>customers</a:t>
            </a:r>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BANKS IN INDIA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CENTRAL BANK – RESERVE BANK OF INDIA</a:t>
            </a:r>
          </a:p>
          <a:p>
            <a:endParaRPr lang="en-US" dirty="0" smtClean="0"/>
          </a:p>
          <a:p>
            <a:r>
              <a:rPr lang="en-US" dirty="0" smtClean="0"/>
              <a:t> The Central Bank of our country is the Reserve Bank of India or RBI. The central office of the Reserve Bank was initially established in Calcutta but was permanently moved in Mumbai in the year </a:t>
            </a:r>
            <a:r>
              <a:rPr lang="en-US" dirty="0" smtClean="0"/>
              <a:t>1937</a:t>
            </a:r>
            <a:endParaRPr lang="en-US" dirty="0" smtClean="0"/>
          </a:p>
          <a:p>
            <a:endParaRPr lang="en-US" dirty="0" smtClean="0"/>
          </a:p>
          <a:p>
            <a:r>
              <a:rPr lang="en-US" dirty="0" smtClean="0"/>
              <a:t>In the year 1935, it came into existence, </a:t>
            </a:r>
          </a:p>
          <a:p>
            <a:r>
              <a:rPr lang="en-US" dirty="0" smtClean="0"/>
              <a:t>I</a:t>
            </a:r>
            <a:r>
              <a:rPr lang="en-US" dirty="0" smtClean="0"/>
              <a:t>n </a:t>
            </a:r>
            <a:r>
              <a:rPr lang="en-US" dirty="0" smtClean="0"/>
              <a:t>the year 1949 RBI was nationalized and banking regulation Act was enacted. </a:t>
            </a:r>
          </a:p>
          <a:p>
            <a:r>
              <a:rPr lang="en-US" dirty="0" smtClean="0"/>
              <a:t>In </a:t>
            </a:r>
            <a:r>
              <a:rPr lang="en-US" dirty="0" smtClean="0"/>
              <a:t>the year 1950, India embarked on planned economic development and the Reserve Bank of India became active agent and participant. </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FEATURES OF RBI</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the Year 1966, cooperative banks came under RBI regulations. </a:t>
            </a:r>
          </a:p>
          <a:p>
            <a:r>
              <a:rPr lang="en-US" dirty="0" smtClean="0"/>
              <a:t>In the year 1969, 14 major commercial banks were nationalized. </a:t>
            </a:r>
          </a:p>
          <a:p>
            <a:r>
              <a:rPr lang="en-US" dirty="0" smtClean="0"/>
              <a:t>In the year 1973, RBI strengthened exchange control by amending Foreign Exchange Regulation Act or FERA. </a:t>
            </a:r>
          </a:p>
          <a:p>
            <a:r>
              <a:rPr lang="en-US" dirty="0" smtClean="0"/>
              <a:t>In the year 1974, priority sector lending targets were introduced. </a:t>
            </a:r>
          </a:p>
          <a:p>
            <a:r>
              <a:rPr lang="en-US" dirty="0" smtClean="0"/>
              <a:t>In the year 1975, Regional Rural Banks were set up. </a:t>
            </a:r>
          </a:p>
          <a:p>
            <a:r>
              <a:rPr lang="en-US" dirty="0" smtClean="0"/>
              <a:t>In the year 1980, six major commercial banks were nationalized.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FEATURES OF RBI</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In </a:t>
            </a:r>
            <a:r>
              <a:rPr lang="en-US" dirty="0" smtClean="0"/>
              <a:t>the year 1985, financial market reforms began with </a:t>
            </a:r>
            <a:r>
              <a:rPr lang="en-US" dirty="0" err="1" smtClean="0"/>
              <a:t>Sukhamoy</a:t>
            </a:r>
            <a:r>
              <a:rPr lang="en-US" dirty="0" smtClean="0"/>
              <a:t> </a:t>
            </a:r>
            <a:r>
              <a:rPr lang="en-US" dirty="0" err="1" smtClean="0"/>
              <a:t>Chakravarty</a:t>
            </a:r>
            <a:r>
              <a:rPr lang="en-US" dirty="0" smtClean="0"/>
              <a:t> and </a:t>
            </a:r>
            <a:r>
              <a:rPr lang="en-US" dirty="0" err="1" smtClean="0"/>
              <a:t>Vaghul</a:t>
            </a:r>
            <a:r>
              <a:rPr lang="en-US" dirty="0" smtClean="0"/>
              <a:t> Committee Reports. But, in the year 1991 India faced a balance of payment crisis and it pledged Gold to shore up reserves. Rupee was also devalued during this year. </a:t>
            </a:r>
          </a:p>
          <a:p>
            <a:r>
              <a:rPr lang="en-US" dirty="0" smtClean="0"/>
              <a:t>In </a:t>
            </a:r>
            <a:r>
              <a:rPr lang="en-US" dirty="0" smtClean="0"/>
              <a:t>the year 1993, exchange rate became market determined and in the year 1994 board for financial supervision was set up. </a:t>
            </a:r>
          </a:p>
          <a:p>
            <a:r>
              <a:rPr lang="en-US" dirty="0" smtClean="0"/>
              <a:t>In </a:t>
            </a:r>
            <a:r>
              <a:rPr lang="en-US" dirty="0" smtClean="0"/>
              <a:t>the year 1997, Ad hoc treasury bills phased out ending automatic monetization and regulation of non-banking finance company was strengthened. </a:t>
            </a:r>
          </a:p>
          <a:p>
            <a:r>
              <a:rPr lang="en-US" dirty="0" smtClean="0"/>
              <a:t>In </a:t>
            </a:r>
            <a:r>
              <a:rPr lang="en-US" dirty="0" smtClean="0"/>
              <a:t>the year 1998, multiple indicator approach for monetary policy was adapted. </a:t>
            </a:r>
          </a:p>
          <a:p>
            <a:r>
              <a:rPr lang="en-US" dirty="0" smtClean="0"/>
              <a:t>In </a:t>
            </a:r>
            <a:r>
              <a:rPr lang="en-US" dirty="0" smtClean="0"/>
              <a:t>the year 2000, Foreign Exchange management Act replaced FERA.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FEATURES OF RBI</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the year 2002, Clearing Corporation of India Limited or CCIL commenced clearing and settlement in government securities. </a:t>
            </a:r>
          </a:p>
          <a:p>
            <a:r>
              <a:rPr lang="en-US" dirty="0" smtClean="0"/>
              <a:t>In the year 2003, fiscal responsibility and budget management Act was enacted. </a:t>
            </a:r>
          </a:p>
          <a:p>
            <a:r>
              <a:rPr lang="en-US" dirty="0" smtClean="0"/>
              <a:t>In the year 2004, transition to a full-fledged daily Liquidity Adjustment Facility or LAF was completed and Market Stabilizations Scheme or MSS was introduced to sterilize capital flows. Also real time gross settlement system was commenced in this year. </a:t>
            </a:r>
          </a:p>
          <a:p>
            <a:r>
              <a:rPr lang="en-US" dirty="0" smtClean="0"/>
              <a:t>In the year 2005, RBI focused on financial inclusion and increasing the outreach of the banking sector </a:t>
            </a:r>
          </a:p>
          <a:p>
            <a:r>
              <a:rPr lang="en-US" dirty="0" smtClean="0"/>
              <a:t>In the year 2006, RBI empowered to regulate money, </a:t>
            </a:r>
            <a:r>
              <a:rPr lang="en-US" dirty="0" err="1" smtClean="0"/>
              <a:t>forex</a:t>
            </a:r>
            <a:r>
              <a:rPr lang="en-US" dirty="0" smtClean="0"/>
              <a:t>, G-sec and gold related securities market. </a:t>
            </a:r>
          </a:p>
          <a:p>
            <a:r>
              <a:rPr lang="en-US" dirty="0" smtClean="0"/>
              <a:t>In the year 2007 RBI empowered to regulated payment system. </a:t>
            </a:r>
          </a:p>
          <a:p>
            <a:r>
              <a:rPr lang="en-US" dirty="0" smtClean="0"/>
              <a:t>In the year 2008 and 2009 proactive efforts were made by RBI to minimize impacts of global financial crisis.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OBJECTIVES OF RBI</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To </a:t>
            </a:r>
            <a:r>
              <a:rPr lang="en-US" dirty="0" smtClean="0"/>
              <a:t>manage the monetary and credit system of India. </a:t>
            </a:r>
          </a:p>
          <a:p>
            <a:r>
              <a:rPr lang="en-US" dirty="0" smtClean="0"/>
              <a:t>To </a:t>
            </a:r>
            <a:r>
              <a:rPr lang="en-US" dirty="0" smtClean="0"/>
              <a:t>stabilize internal and external value of rupee. </a:t>
            </a:r>
          </a:p>
          <a:p>
            <a:r>
              <a:rPr lang="en-US" dirty="0" smtClean="0"/>
              <a:t>To </a:t>
            </a:r>
            <a:r>
              <a:rPr lang="en-US" dirty="0" smtClean="0"/>
              <a:t>balance and systematically develop the banking sector in India </a:t>
            </a:r>
          </a:p>
          <a:p>
            <a:r>
              <a:rPr lang="en-US" dirty="0" smtClean="0"/>
              <a:t>To </a:t>
            </a:r>
            <a:r>
              <a:rPr lang="en-US" dirty="0" smtClean="0"/>
              <a:t>develop organized money market in India </a:t>
            </a:r>
          </a:p>
          <a:p>
            <a:r>
              <a:rPr lang="en-US" dirty="0" smtClean="0"/>
              <a:t>To </a:t>
            </a:r>
            <a:r>
              <a:rPr lang="en-US" dirty="0" smtClean="0"/>
              <a:t>properly arrange for agricultural and industrial finance. </a:t>
            </a:r>
          </a:p>
          <a:p>
            <a:r>
              <a:rPr lang="en-US" dirty="0" smtClean="0"/>
              <a:t>To </a:t>
            </a:r>
            <a:r>
              <a:rPr lang="en-US" dirty="0" smtClean="0"/>
              <a:t>manage public debt. </a:t>
            </a:r>
          </a:p>
          <a:p>
            <a:r>
              <a:rPr lang="en-US" dirty="0" smtClean="0"/>
              <a:t>To </a:t>
            </a:r>
            <a:r>
              <a:rPr lang="en-US" dirty="0" smtClean="0"/>
              <a:t>establish monetary relations with other countries and international financial institutions.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OBJECTIVES OF RBI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centralize cash reserves of commercial banks. </a:t>
            </a:r>
          </a:p>
          <a:p>
            <a:r>
              <a:rPr lang="en-US" dirty="0" smtClean="0"/>
              <a:t>To maintain balance between the demand and supply of currency. The objective of RBI is to ensure stability of interest and exchange rates to provide liquidity and an adequate supply of currency and credit for real sector. </a:t>
            </a:r>
          </a:p>
          <a:p>
            <a:r>
              <a:rPr lang="en-US" dirty="0" smtClean="0"/>
              <a:t>To ensure bank penetration and safety of depositors’ fund. </a:t>
            </a:r>
          </a:p>
          <a:p>
            <a:r>
              <a:rPr lang="en-US" dirty="0" smtClean="0"/>
              <a:t>To promote and develop financial institutions and markets in India. </a:t>
            </a:r>
          </a:p>
          <a:p>
            <a:r>
              <a:rPr lang="en-US" dirty="0" smtClean="0"/>
              <a:t>To play a crucial role in growth of Indian economy.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BANK</a:t>
            </a:r>
            <a:endParaRPr lang="en-US" dirty="0"/>
          </a:p>
        </p:txBody>
      </p:sp>
      <p:sp>
        <p:nvSpPr>
          <p:cNvPr id="3" name="Content Placeholder 2"/>
          <p:cNvSpPr>
            <a:spLocks noGrp="1"/>
          </p:cNvSpPr>
          <p:nvPr>
            <p:ph idx="1"/>
          </p:nvPr>
        </p:nvSpPr>
        <p:spPr/>
        <p:txBody>
          <a:bodyPr/>
          <a:lstStyle/>
          <a:p>
            <a:pPr>
              <a:buNone/>
            </a:pPr>
            <a:r>
              <a:rPr lang="en-US" dirty="0" smtClean="0"/>
              <a:t>A commercial bank is a type of financial institution that accepts deposits, offers checking account services, makes various loans, and offers basic financial products like certificates of </a:t>
            </a:r>
            <a:r>
              <a:rPr lang="en-US" dirty="0" smtClean="0"/>
              <a:t>deposits</a:t>
            </a:r>
            <a:r>
              <a:rPr lang="en-US" dirty="0" smtClean="0"/>
              <a:t> (CDs) and savings accounts to individuals and small businesses.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54</TotalTime>
  <Words>1107</Words>
  <Application>Microsoft Office PowerPoint</Application>
  <PresentationFormat>On-screen Show (4:3)</PresentationFormat>
  <Paragraphs>118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Module</vt:lpstr>
      <vt:lpstr>AN INTRODUCTION TO BANKS AND BANKING </vt:lpstr>
      <vt:lpstr>MEANING OF BANK</vt:lpstr>
      <vt:lpstr>BANKS IN INDIA</vt:lpstr>
      <vt:lpstr>IMPORTANT FEATURES OF RBI</vt:lpstr>
      <vt:lpstr>IMPORTANT FEATURES OF RBI</vt:lpstr>
      <vt:lpstr>IMPORTANT FEATURES OF RBI</vt:lpstr>
      <vt:lpstr>MAIN OBJECTIVES OF RBI</vt:lpstr>
      <vt:lpstr>MAIN OBJECTIVES OF RBI </vt:lpstr>
      <vt:lpstr>COMMERCIAL BANK</vt:lpstr>
      <vt:lpstr>PUBLIC SECTOR BANKS</vt:lpstr>
      <vt:lpstr>PRIVATE SECTOR BANKS</vt:lpstr>
      <vt:lpstr>DEVELOPMENT BANKS</vt:lpstr>
      <vt:lpstr>ROLES OF COMMERCIAL BANKS</vt:lpstr>
      <vt:lpstr>ROLES OF COMMERCIAL BANKS</vt:lpstr>
      <vt:lpstr>ROLES OF COMMERCIAL BANKS</vt:lpstr>
      <vt:lpstr>ROLES OF COMMERCIAL BANKS</vt:lpstr>
      <vt:lpstr>ROLES OF COMMERCIAL BANKS</vt:lpstr>
      <vt:lpstr>COOPERATIVE BANKS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BANKS AND BANKING </dc:title>
  <dc:creator>B.P.G</dc:creator>
  <cp:lastModifiedBy>B.P.G</cp:lastModifiedBy>
  <cp:revision>10</cp:revision>
  <dcterms:created xsi:type="dcterms:W3CDTF">2006-08-16T00:00:00Z</dcterms:created>
  <dcterms:modified xsi:type="dcterms:W3CDTF">2019-08-21T16:47:53Z</dcterms:modified>
</cp:coreProperties>
</file>